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7315200" cy="9601200"/>
  <p:notesSz cx="7102475" cy="9037638"/>
  <p:defaultTextStyle>
    <a:defPPr>
      <a:defRPr lang="en-US"/>
    </a:defPPr>
    <a:lvl1pPr marL="0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272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545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816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088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360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633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2905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177" algn="l" defTabSz="96654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A1B4"/>
    <a:srgbClr val="004C77"/>
    <a:srgbClr val="A6BFF8"/>
    <a:srgbClr val="91B1F7"/>
    <a:srgbClr val="AFB83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088BCC-5A81-4775-B11E-8233B1328420}" v="43" dt="2023-01-09T16:46:37.5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80" autoAdjust="0"/>
    <p:restoredTop sz="94660"/>
  </p:normalViewPr>
  <p:slideViewPr>
    <p:cSldViewPr>
      <p:cViewPr>
        <p:scale>
          <a:sx n="136" d="100"/>
          <a:sy n="136" d="100"/>
        </p:scale>
        <p:origin x="963" y="-513"/>
      </p:cViewPr>
      <p:guideLst>
        <p:guide orient="horz" pos="3024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workforceboard.sharepoint.com/pgm/sipshare/Data%20Research,Policy/LMI/Burning%20Glass/Where%20are%20the%20Jobs/2019/2019Q1/Bar%20chart%20forma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5768888158850695E-2"/>
          <c:y val="4.4042211701931955E-2"/>
          <c:w val="0.9489411222061529"/>
          <c:h val="0.94700391950968954"/>
        </c:manualLayout>
      </c:layout>
      <c:bar3DChart>
        <c:barDir val="col"/>
        <c:grouping val="percentStacked"/>
        <c:varyColors val="0"/>
        <c:ser>
          <c:idx val="7"/>
          <c:order val="0"/>
          <c:tx>
            <c:strRef>
              <c:f>'Q1 2019 Bar Chart'!$A$2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05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'Q1 2019 Bar Chart'!$B$2</c:f>
              <c:numCache>
                <c:formatCode>0.00</c:formatCode>
                <c:ptCount val="1"/>
                <c:pt idx="0">
                  <c:v>40840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A4-4485-BD36-9D46B4458DEF}"/>
            </c:ext>
          </c:extLst>
        </c:ser>
        <c:ser>
          <c:idx val="0"/>
          <c:order val="1"/>
          <c:tx>
            <c:strRef>
              <c:f>'Q1 2019 Bar Chart'!$A$3</c:f>
              <c:strCache>
                <c:ptCount val="1"/>
                <c:pt idx="0">
                  <c:v>Food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9.017652965758946E-3"/>
                  <c:y val="-3.0507125521537989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A4-4485-BD36-9D46B4458D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'Q1 2019 Bar Chart'!$B$3</c:f>
              <c:numCache>
                <c:formatCode>0.00</c:formatCode>
                <c:ptCount val="1"/>
                <c:pt idx="0">
                  <c:v>10225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A4-4485-BD36-9D46B4458DEF}"/>
            </c:ext>
          </c:extLst>
        </c:ser>
        <c:ser>
          <c:idx val="5"/>
          <c:order val="2"/>
          <c:tx>
            <c:strRef>
              <c:f>'Q1 2019 Bar Chart'!$A$4</c:f>
              <c:strCache>
                <c:ptCount val="1"/>
                <c:pt idx="0">
                  <c:v>Manufacturing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val>
            <c:numRef>
              <c:f>'Q1 2019 Bar Chart'!$B$4</c:f>
              <c:numCache>
                <c:formatCode>0.00</c:formatCode>
                <c:ptCount val="1"/>
                <c:pt idx="0">
                  <c:v>9914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A4-4485-BD36-9D46B4458DEF}"/>
            </c:ext>
          </c:extLst>
        </c:ser>
        <c:ser>
          <c:idx val="2"/>
          <c:order val="3"/>
          <c:tx>
            <c:strRef>
              <c:f>'Q1 2019 Bar Chart'!$A$5</c:f>
              <c:strCache>
                <c:ptCount val="1"/>
                <c:pt idx="0">
                  <c:v>Transportation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1918553732263144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 algn="ctr">
                    <a:defRPr lang="en-US" sz="1050" b="1" i="0" u="none" strike="noStrike" kern="1200" baseline="0">
                      <a:solidFill>
                        <a:sysClr val="window" lastClr="FFFFFF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A4-4485-BD36-9D46B4458D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100" b="1" i="0" u="none" strike="noStrike" kern="1200" baseline="0">
                    <a:solidFill>
                      <a:sysClr val="window" lastClr="FFFFFF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'Q1 2019 Bar Chart'!$B$5</c:f>
              <c:numCache>
                <c:formatCode>0.00</c:formatCode>
                <c:ptCount val="1"/>
                <c:pt idx="0">
                  <c:v>8031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A4-4485-BD36-9D46B4458DEF}"/>
            </c:ext>
          </c:extLst>
        </c:ser>
        <c:ser>
          <c:idx val="3"/>
          <c:order val="4"/>
          <c:tx>
            <c:strRef>
              <c:f>'Q1 2019 Bar Chart'!$A$6</c:f>
              <c:strCache>
                <c:ptCount val="1"/>
                <c:pt idx="0">
                  <c:v>Business &amp; Financial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layout>
                <c:manualLayout>
                  <c:x val="7.9134214424473534E-3"/>
                  <c:y val="-2.309641645240891E-7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352495323633403"/>
                      <c:h val="7.963759874872854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5DA4-4485-BD36-9D46B4458D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05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'Q1 2019 Bar Chart'!$B$6</c:f>
              <c:numCache>
                <c:formatCode>0.00</c:formatCode>
                <c:ptCount val="1"/>
                <c:pt idx="0">
                  <c:v>14746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DA4-4485-BD36-9D46B4458DEF}"/>
            </c:ext>
          </c:extLst>
        </c:ser>
        <c:ser>
          <c:idx val="6"/>
          <c:order val="5"/>
          <c:tx>
            <c:strRef>
              <c:f>'Q1 2019 Bar Chart'!$A$7</c:f>
              <c:strCache>
                <c:ptCount val="1"/>
                <c:pt idx="0">
                  <c:v>Healthcare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05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'Q1 2019 Bar Chart'!$B$7</c:f>
              <c:numCache>
                <c:formatCode>0.00</c:formatCode>
                <c:ptCount val="1"/>
                <c:pt idx="0">
                  <c:v>33868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DA4-4485-BD36-9D46B4458DEF}"/>
            </c:ext>
          </c:extLst>
        </c:ser>
        <c:ser>
          <c:idx val="1"/>
          <c:order val="6"/>
          <c:tx>
            <c:strRef>
              <c:f>'Q1 2019 Bar Chart'!$A$8</c:f>
              <c:strCache>
                <c:ptCount val="1"/>
                <c:pt idx="0">
                  <c:v>Office &amp; Admin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5DA4-4485-BD36-9D46B4458DEF}"/>
              </c:ext>
            </c:extLst>
          </c:dPt>
          <c:dLbls>
            <c:dLbl>
              <c:idx val="0"/>
              <c:layout>
                <c:manualLayout>
                  <c:x val="6.8434541014383106E-3"/>
                  <c:y val="7.2267382486787901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A4-4485-BD36-9D46B4458D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'Q1 2019 Bar Chart'!$B$8</c:f>
              <c:numCache>
                <c:formatCode>0.00</c:formatCode>
                <c:ptCount val="1"/>
                <c:pt idx="0">
                  <c:v>19165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DA4-4485-BD36-9D46B4458DEF}"/>
            </c:ext>
          </c:extLst>
        </c:ser>
        <c:ser>
          <c:idx val="4"/>
          <c:order val="7"/>
          <c:tx>
            <c:strRef>
              <c:f>'Q1 2019 Bar Chart'!$A$9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4.6416939865976071E-3"/>
                  <c:y val="-7.2267382486787017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DA4-4485-BD36-9D46B4458D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05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'Q1 2019 Bar Chart'!$B$9</c:f>
              <c:numCache>
                <c:formatCode>0.00</c:formatCode>
                <c:ptCount val="1"/>
                <c:pt idx="0">
                  <c:v>17250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DA4-4485-BD36-9D46B4458DEF}"/>
            </c:ext>
          </c:extLst>
        </c:ser>
        <c:ser>
          <c:idx val="8"/>
          <c:order val="8"/>
          <c:tx>
            <c:strRef>
              <c:f>'Q1 2019 Bar Chart'!$A$10</c:f>
              <c:strCache>
                <c:ptCount val="1"/>
                <c:pt idx="0">
                  <c:v>IT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E-5DA4-4485-BD36-9D46B4458D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05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'Q1 2019 Bar Chart'!$B$10</c:f>
              <c:numCache>
                <c:formatCode>0.00</c:formatCode>
                <c:ptCount val="1"/>
                <c:pt idx="0">
                  <c:v>30524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DA4-4485-BD36-9D46B4458DEF}"/>
            </c:ext>
          </c:extLst>
        </c:ser>
        <c:ser>
          <c:idx val="9"/>
          <c:order val="9"/>
          <c:tx>
            <c:strRef>
              <c:f>'Q1 2019 Bar Chart'!$A$11</c:f>
              <c:strCache>
                <c:ptCount val="1"/>
                <c:pt idx="0">
                  <c:v>Management*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en-US" sz="105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'Q1 2019 Bar Chart'!$B$11</c:f>
              <c:numCache>
                <c:formatCode>0.00</c:formatCode>
                <c:ptCount val="1"/>
                <c:pt idx="0">
                  <c:v>23084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DA4-4485-BD36-9D46B4458D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361088"/>
        <c:axId val="200362624"/>
        <c:axId val="0"/>
      </c:bar3DChart>
      <c:catAx>
        <c:axId val="200361088"/>
        <c:scaling>
          <c:orientation val="minMax"/>
        </c:scaling>
        <c:delete val="1"/>
        <c:axPos val="b"/>
        <c:majorTickMark val="out"/>
        <c:minorTickMark val="none"/>
        <c:tickLblPos val="nextTo"/>
        <c:crossAx val="200362624"/>
        <c:crosses val="autoZero"/>
        <c:auto val="1"/>
        <c:lblAlgn val="ctr"/>
        <c:lblOffset val="100"/>
        <c:noMultiLvlLbl val="0"/>
      </c:catAx>
      <c:valAx>
        <c:axId val="2003626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2003610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064" cy="451260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85" y="0"/>
            <a:ext cx="3078064" cy="451260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r">
              <a:defRPr sz="1200"/>
            </a:lvl1pPr>
          </a:lstStyle>
          <a:p>
            <a:fld id="{1D41072B-4C9C-41D9-B76C-54A1492059AA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0600" y="679450"/>
            <a:ext cx="2581275" cy="3389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0" tIns="46150" rIns="92300" bIns="4615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74" y="4293191"/>
            <a:ext cx="5681330" cy="4066003"/>
          </a:xfrm>
          <a:prstGeom prst="rect">
            <a:avLst/>
          </a:prstGeom>
        </p:spPr>
        <p:txBody>
          <a:bodyPr vert="horz" lIns="92300" tIns="46150" rIns="92300" bIns="4615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584824"/>
            <a:ext cx="3078064" cy="451260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85" y="8584824"/>
            <a:ext cx="3078064" cy="451260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r">
              <a:defRPr sz="1200"/>
            </a:lvl1pPr>
          </a:lstStyle>
          <a:p>
            <a:fld id="{7D319D0C-56A5-44A8-BB98-25D3AC2565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6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8"/>
            <a:ext cx="6217920" cy="205803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2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17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0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39" y="513399"/>
            <a:ext cx="1234441" cy="109213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1" y="513399"/>
            <a:ext cx="3581401" cy="109213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1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3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27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54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8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0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3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6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29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1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12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2" y="2987041"/>
            <a:ext cx="2407920" cy="844772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4162" y="2987041"/>
            <a:ext cx="2407920" cy="844772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018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2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272" indent="0">
              <a:buNone/>
              <a:defRPr sz="2100" b="1"/>
            </a:lvl2pPr>
            <a:lvl3pPr marL="966545" indent="0">
              <a:buNone/>
              <a:defRPr sz="1900" b="1"/>
            </a:lvl3pPr>
            <a:lvl4pPr marL="1449816" indent="0">
              <a:buNone/>
              <a:defRPr sz="1700" b="1"/>
            </a:lvl4pPr>
            <a:lvl5pPr marL="1933088" indent="0">
              <a:buNone/>
              <a:defRPr sz="1700" b="1"/>
            </a:lvl5pPr>
            <a:lvl6pPr marL="2416360" indent="0">
              <a:buNone/>
              <a:defRPr sz="1700" b="1"/>
            </a:lvl6pPr>
            <a:lvl7pPr marL="2899633" indent="0">
              <a:buNone/>
              <a:defRPr sz="1700" b="1"/>
            </a:lvl7pPr>
            <a:lvl8pPr marL="3382905" indent="0">
              <a:buNone/>
              <a:defRPr sz="1700" b="1"/>
            </a:lvl8pPr>
            <a:lvl9pPr marL="3866177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2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2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272" indent="0">
              <a:buNone/>
              <a:defRPr sz="2100" b="1"/>
            </a:lvl2pPr>
            <a:lvl3pPr marL="966545" indent="0">
              <a:buNone/>
              <a:defRPr sz="1900" b="1"/>
            </a:lvl3pPr>
            <a:lvl4pPr marL="1449816" indent="0">
              <a:buNone/>
              <a:defRPr sz="1700" b="1"/>
            </a:lvl4pPr>
            <a:lvl5pPr marL="1933088" indent="0">
              <a:buNone/>
              <a:defRPr sz="1700" b="1"/>
            </a:lvl5pPr>
            <a:lvl6pPr marL="2416360" indent="0">
              <a:buNone/>
              <a:defRPr sz="1700" b="1"/>
            </a:lvl6pPr>
            <a:lvl7pPr marL="2899633" indent="0">
              <a:buNone/>
              <a:defRPr sz="1700" b="1"/>
            </a:lvl7pPr>
            <a:lvl8pPr marL="3382905" indent="0">
              <a:buNone/>
              <a:defRPr sz="1700" b="1"/>
            </a:lvl8pPr>
            <a:lvl9pPr marL="3866177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2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0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38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8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1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272" indent="0">
              <a:buNone/>
              <a:defRPr sz="1300"/>
            </a:lvl2pPr>
            <a:lvl3pPr marL="966545" indent="0">
              <a:buNone/>
              <a:defRPr sz="1100"/>
            </a:lvl3pPr>
            <a:lvl4pPr marL="1449816" indent="0">
              <a:buNone/>
              <a:defRPr sz="1000"/>
            </a:lvl4pPr>
            <a:lvl5pPr marL="1933088" indent="0">
              <a:buNone/>
              <a:defRPr sz="1000"/>
            </a:lvl5pPr>
            <a:lvl6pPr marL="2416360" indent="0">
              <a:buNone/>
              <a:defRPr sz="1000"/>
            </a:lvl6pPr>
            <a:lvl7pPr marL="2899633" indent="0">
              <a:buNone/>
              <a:defRPr sz="1000"/>
            </a:lvl7pPr>
            <a:lvl8pPr marL="3382905" indent="0">
              <a:buNone/>
              <a:defRPr sz="1000"/>
            </a:lvl8pPr>
            <a:lvl9pPr marL="386617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2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1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272" indent="0">
              <a:buNone/>
              <a:defRPr sz="3000"/>
            </a:lvl2pPr>
            <a:lvl3pPr marL="966545" indent="0">
              <a:buNone/>
              <a:defRPr sz="2500"/>
            </a:lvl3pPr>
            <a:lvl4pPr marL="1449816" indent="0">
              <a:buNone/>
              <a:defRPr sz="2100"/>
            </a:lvl4pPr>
            <a:lvl5pPr marL="1933088" indent="0">
              <a:buNone/>
              <a:defRPr sz="2100"/>
            </a:lvl5pPr>
            <a:lvl6pPr marL="2416360" indent="0">
              <a:buNone/>
              <a:defRPr sz="2100"/>
            </a:lvl6pPr>
            <a:lvl7pPr marL="2899633" indent="0">
              <a:buNone/>
              <a:defRPr sz="2100"/>
            </a:lvl7pPr>
            <a:lvl8pPr marL="3382905" indent="0">
              <a:buNone/>
              <a:defRPr sz="2100"/>
            </a:lvl8pPr>
            <a:lvl9pPr marL="3866177" indent="0">
              <a:buNone/>
              <a:defRPr sz="21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5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272" indent="0">
              <a:buNone/>
              <a:defRPr sz="1300"/>
            </a:lvl2pPr>
            <a:lvl3pPr marL="966545" indent="0">
              <a:buNone/>
              <a:defRPr sz="1100"/>
            </a:lvl3pPr>
            <a:lvl4pPr marL="1449816" indent="0">
              <a:buNone/>
              <a:defRPr sz="1000"/>
            </a:lvl4pPr>
            <a:lvl5pPr marL="1933088" indent="0">
              <a:buNone/>
              <a:defRPr sz="1000"/>
            </a:lvl5pPr>
            <a:lvl6pPr marL="2416360" indent="0">
              <a:buNone/>
              <a:defRPr sz="1000"/>
            </a:lvl6pPr>
            <a:lvl7pPr marL="2899633" indent="0">
              <a:buNone/>
              <a:defRPr sz="1000"/>
            </a:lvl7pPr>
            <a:lvl8pPr marL="3382905" indent="0">
              <a:buNone/>
              <a:defRPr sz="1000"/>
            </a:lvl8pPr>
            <a:lvl9pPr marL="386617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726D6-9D6E-44D9-B77A-2E612DAE3792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58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54" tIns="48327" rIns="96654" bIns="4832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3"/>
            <a:ext cx="6583680" cy="6336348"/>
          </a:xfrm>
          <a:prstGeom prst="rect">
            <a:avLst/>
          </a:prstGeom>
        </p:spPr>
        <p:txBody>
          <a:bodyPr vert="horz" lIns="96654" tIns="48327" rIns="96654" bIns="483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54" tIns="48327" rIns="96654" bIns="48327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726D6-9D6E-44D9-B77A-2E612DAE3792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54" tIns="48327" rIns="96654" bIns="48327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54" tIns="48327" rIns="96654" bIns="48327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3BDBA-5996-4C0C-ABD2-756808F6C0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26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545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54" indent="-362454" algn="l" defTabSz="96654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17" indent="-302045" algn="l" defTabSz="966545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181" indent="-241636" algn="l" defTabSz="96654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452" indent="-241636" algn="l" defTabSz="966545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724" indent="-241636" algn="l" defTabSz="966545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7997" indent="-241636" algn="l" defTabSz="96654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269" indent="-241636" algn="l" defTabSz="96654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541" indent="-241636" algn="l" defTabSz="96654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7812" indent="-241636" algn="l" defTabSz="966545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272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545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816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088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360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633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2905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177" algn="l" defTabSz="96654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469936"/>
              </p:ext>
            </p:extLst>
          </p:nvPr>
        </p:nvGraphicFramePr>
        <p:xfrm>
          <a:off x="25271" y="1576762"/>
          <a:ext cx="3259456" cy="10941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9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cap="non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207,647 JO</a:t>
                      </a:r>
                      <a:r>
                        <a:rPr lang="en-US" sz="1600" b="1" kern="1200" cap="none" baseline="0" dirty="0">
                          <a:effectLst/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B POSTINGS </a:t>
                      </a:r>
                    </a:p>
                    <a:p>
                      <a:pPr marL="0" marR="0" indent="0" algn="ct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(grouped by occupation)</a:t>
                      </a:r>
                      <a:endParaRPr lang="en-US" sz="10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865">
                <a:tc>
                  <a:txBody>
                    <a:bodyPr/>
                    <a:lstStyle/>
                    <a:p>
                      <a:pPr marL="0" marR="0" indent="0" algn="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686320" y="5633414"/>
            <a:ext cx="3429000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report analyzes online job postings, not job openings. Jobs and employers who do not advertise online are underrepresented here.</a:t>
            </a:r>
          </a:p>
          <a:p>
            <a:pPr>
              <a:spcAft>
                <a:spcPts val="600"/>
              </a:spcAft>
              <a:defRPr/>
            </a:pP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Management occupations span all occupational groups. </a:t>
            </a:r>
            <a:endParaRPr lang="en-US" sz="800" i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9220200"/>
            <a:ext cx="761999" cy="197615"/>
          </a:xfrm>
          <a:prstGeom prst="rect">
            <a:avLst/>
          </a:prstGeom>
          <a:noFill/>
        </p:spPr>
        <p:txBody>
          <a:bodyPr wrap="square" lIns="89025" tIns="44512" rIns="89025" bIns="44512" rtlCol="0">
            <a:spAutoFit/>
          </a:bodyPr>
          <a:lstStyle/>
          <a:p>
            <a:pPr algn="r"/>
            <a:r>
              <a:rPr lang="en-US" sz="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1 of 2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290709"/>
            <a:ext cx="6934200" cy="838201"/>
          </a:xfrm>
          <a:prstGeom prst="rect">
            <a:avLst/>
          </a:prstGeom>
          <a:solidFill>
            <a:srgbClr val="004C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4000" b="1" dirty="0">
              <a:latin typeface="Century Gothic" panose="020B0502020202020204" pitchFamily="34" charset="0"/>
              <a:ea typeface="SimSun-ExtB" panose="02010609060101010101" pitchFamily="49" charset="-122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0020" y="1189316"/>
            <a:ext cx="6934200" cy="281344"/>
          </a:xfrm>
          <a:prstGeom prst="rect">
            <a:avLst/>
          </a:prstGeom>
          <a:solidFill>
            <a:srgbClr val="4E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447800" y="759578"/>
            <a:ext cx="541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entury Gothic" panose="020B0502020202020204" pitchFamily="34" charset="0"/>
                <a:ea typeface="SimSun-ExtB" panose="02010609060101010101" pitchFamily="49" charset="-122"/>
              </a:rPr>
              <a:t>A Summary of Cook County Online Job Postings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71600" y="21451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Century Gothic" panose="020B0502020202020204" pitchFamily="34" charset="0"/>
                <a:ea typeface="SimSun-ExtB" panose="02010609060101010101" pitchFamily="49" charset="-122"/>
              </a:rPr>
              <a:t>WHERE ARE THE JOBS?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258708"/>
              </p:ext>
            </p:extLst>
          </p:nvPr>
        </p:nvGraphicFramePr>
        <p:xfrm>
          <a:off x="3130305" y="1540681"/>
          <a:ext cx="4159624" cy="40071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3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5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467">
                <a:tc gridSpan="2">
                  <a:txBody>
                    <a:bodyPr/>
                    <a:lstStyle/>
                    <a:p>
                      <a:pPr marL="0" marR="0" indent="0" algn="ct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cap="non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TOP 5 EMPLOYERS BY INDUSTRY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rgbClr val="00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32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3426">
                <a:tc>
                  <a:txBody>
                    <a:bodyPr/>
                    <a:lstStyle/>
                    <a:p>
                      <a:pPr marL="0" marR="0" indent="0" algn="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BUSINESS &amp;</a:t>
                      </a:r>
                      <a:r>
                        <a:rPr lang="en-US" sz="900" b="1" kern="1200" baseline="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kern="12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FINANCIAL</a:t>
                      </a:r>
                    </a:p>
                    <a:p>
                      <a:pPr marL="0" marR="0" indent="0" algn="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FOOD SERVICE &amp;</a:t>
                      </a:r>
                      <a:r>
                        <a:rPr lang="en-US" sz="900" b="1" kern="1200" baseline="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indent="0" algn="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HOSPITALITY</a:t>
                      </a:r>
                    </a:p>
                    <a:p>
                      <a:pPr algn="r"/>
                      <a:endParaRPr lang="en-US" sz="900" b="1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/>
                      <a:r>
                        <a:rPr lang="en-US" sz="900" b="1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HEALTHCARE</a:t>
                      </a:r>
                      <a:endParaRPr lang="en-US" sz="900" b="1" baseline="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INSURANCE</a:t>
                      </a: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MANUFACTURING</a:t>
                      </a: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RETAIL</a:t>
                      </a: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TDL</a:t>
                      </a: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TECHNOLOGY</a:t>
                      </a: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200" dirty="0">
                        <a:latin typeface="Century Gothic" panose="020B0502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r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UNIVERSITIES</a:t>
                      </a:r>
                      <a:r>
                        <a:rPr lang="en-US" sz="900" b="1" kern="1200" baseline="0" dirty="0"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Capital One, JP Morgan, Northern Trust, Bank of America, Wintrust Financial </a:t>
                      </a:r>
                    </a:p>
                    <a:p>
                      <a:pPr marL="0" marR="0" indent="0" algn="l" defTabSz="509412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Compass Group, Marriot, Starbucks Coffee Company, Hyatt, Hilton</a:t>
                      </a:r>
                    </a:p>
                    <a:p>
                      <a:pPr marL="0" marR="0" indent="0" algn="l" defTabSz="509412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Aurora Health, Ascension Health, NorthShore Univ Health, Trinity Health, ProMedica Senior Care</a:t>
                      </a: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Anthem Blue Cross, Humana, United Health, Zurich Insurance, Health Care Service Corp</a:t>
                      </a: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 Electric, Northrop Gunman, Uline Shipping, PepsiCo, Motorola</a:t>
                      </a: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Walgreens, Walmart, Amazon, CVS, Home Depot</a:t>
                      </a: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FedEx, United Airlines, UPS, Spirit Airlines, DHL Express </a:t>
                      </a: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 Cellular, Disney, Verizon, Google, Salesforce Inc.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University of Chicago, University of Illinois, Northwestern University, DePaul University, Loyola</a:t>
                      </a:r>
                    </a:p>
                    <a:p>
                      <a:pPr marL="0" marR="0" indent="0" algn="l" defTabSz="5094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(Includes affiliated hospitals)</a:t>
                      </a:r>
                      <a:endParaRPr lang="en-US" sz="9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152400" y="1246466"/>
            <a:ext cx="6934200" cy="167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Q U A R T E R  1  ( J A N –  M A R )  2 0 2 3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52400" y="76200"/>
            <a:ext cx="6934200" cy="152400"/>
          </a:xfrm>
          <a:prstGeom prst="rect">
            <a:avLst/>
          </a:prstGeom>
          <a:solidFill>
            <a:srgbClr val="4EA1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93344" y="9262646"/>
            <a:ext cx="6688455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75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For more information or to request a customized report, please contact The Chicago Cook Workforce Partnership at jwilliams@chicookworks.org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259814"/>
              </p:ext>
            </p:extLst>
          </p:nvPr>
        </p:nvGraphicFramePr>
        <p:xfrm>
          <a:off x="136107" y="6155135"/>
          <a:ext cx="7026692" cy="30535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6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40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4739">
                <a:tc gridSpan="2">
                  <a:txBody>
                    <a:bodyPr/>
                    <a:lstStyle/>
                    <a:p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cs typeface="Arial" panose="020B0604020202020204" pitchFamily="34" charset="0"/>
                        </a:rPr>
                        <a:t>IT</a:t>
                      </a: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100" baseline="0" dirty="0">
                        <a:latin typeface="Garamond" pitchFamily="18" charset="0"/>
                      </a:endParaRPr>
                    </a:p>
                  </a:txBody>
                  <a:tcPr marL="97536" marR="97536" marT="48006" marB="4800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ts val="17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Healthcare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790" marR="97790" marT="48260" marB="482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845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66545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-Software Developers, Web Developers</a:t>
                      </a:r>
                    </a:p>
                    <a:p>
                      <a:pPr marL="0" indent="0" algn="l" defTabSz="966545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-Information Technology Project Managers</a:t>
                      </a:r>
                    </a:p>
                    <a:p>
                      <a:pPr marL="0" indent="0" algn="l" defTabSz="966545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-Computer Systems Engineers/Architects</a:t>
                      </a:r>
                    </a:p>
                    <a:p>
                      <a:pPr marL="0" indent="0" algn="l" defTabSz="966545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-Computer User Support Specialists</a:t>
                      </a:r>
                    </a:p>
                    <a:p>
                      <a:pPr marL="0" indent="0" algn="l" defTabSz="966545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-Computer Systems Analysts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90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6545" rtl="0" eaLnBrk="1" latinLnBrk="0" hangingPunct="1"/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-Registered, Licensed Practical and Licensed Vocational Nurses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-Medical Records and Health Information Technicians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-Nursing Assistants and Home Health Aides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-Medical Assistants and Dental Assistants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-Pharmacy Technicians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239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CREDENTIALS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-IT infrastructure library (ITIL)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-Project management certification (PMP)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-Certified info. systems security professional/ auditor/ manager (CISSP/CISA/CISM)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-Cisco certified network associate/ network professional (CCNA/CCNP)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-Certified A+ technician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CREDENTIALS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-Nursing (incl. critical care nurse &amp; nurse practitioner)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-Nursing assistant, licensed vocational nurse, medical assistant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-First Aid; Cardiopulmonary resuscitation (CPR) ; Basic life saving/Advanced cardiac life support (BLS/ACLS)  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-Pharmacy technician certification board (PTCB)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27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-Database (SQL, Oracle)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-Programming (Java, Python, JavaScript, C#)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-Operating systems (LINUX)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-Software frameworks (Scrum, .NET)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-Git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-Patient care &amp; treatment planning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-Scheduling &amp; data entry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-Customer service &amp; communication skills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-Quality assurance &amp; control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-Rehabilitation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37" y="169997"/>
            <a:ext cx="1358690" cy="1358690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218015" y="5456446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- Education 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- Arts, Entertainment, Sports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- Personal Care &amp; Service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- Architecture &amp; Engineering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- Community &amp; Social Services</a:t>
            </a:r>
          </a:p>
          <a:p>
            <a:pPr marL="171450" indent="-171450">
              <a:buFontTx/>
              <a:buChar char="-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28800" y="5480597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- Building &amp; Grounds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- Protective Service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- Life, Physical &amp; Social Science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- Construction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- Military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6483203"/>
              </p:ext>
            </p:extLst>
          </p:nvPr>
        </p:nvGraphicFramePr>
        <p:xfrm>
          <a:off x="-1066800" y="1540681"/>
          <a:ext cx="5549180" cy="4355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C350062B-03A7-4D58-8D0E-DBC052B91C60}"/>
              </a:ext>
            </a:extLst>
          </p:cNvPr>
          <p:cNvSpPr txBox="1"/>
          <p:nvPr/>
        </p:nvSpPr>
        <p:spPr>
          <a:xfrm>
            <a:off x="-941676" y="4583420"/>
            <a:ext cx="50292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Manufacturing</a:t>
            </a:r>
          </a:p>
        </p:txBody>
      </p:sp>
    </p:spTree>
    <p:extLst>
      <p:ext uri="{BB962C8B-B14F-4D97-AF65-F5344CB8AC3E}">
        <p14:creationId xmlns:p14="http://schemas.microsoft.com/office/powerpoint/2010/main" val="394893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10707"/>
              </p:ext>
            </p:extLst>
          </p:nvPr>
        </p:nvGraphicFramePr>
        <p:xfrm>
          <a:off x="136107" y="6400800"/>
          <a:ext cx="228600" cy="270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8064"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936">
                <a:tc>
                  <a:txBody>
                    <a:bodyPr/>
                    <a:lstStyle/>
                    <a:p>
                      <a:pPr lvl="0"/>
                      <a:endParaRPr lang="en-US" sz="800" i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280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 Box 46"/>
          <p:cNvSpPr txBox="1">
            <a:spLocks noChangeArrowheads="1"/>
          </p:cNvSpPr>
          <p:nvPr/>
        </p:nvSpPr>
        <p:spPr bwMode="auto">
          <a:xfrm>
            <a:off x="1" y="9258300"/>
            <a:ext cx="47244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6654" tIns="48327" rIns="96654" bIns="48327" anchor="t" anchorCtr="0" upright="1">
            <a:noAutofit/>
          </a:bodyPr>
          <a:lstStyle/>
          <a:p>
            <a:r>
              <a:rPr lang="en-US" sz="800" b="1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Where are the Jobs in Cook County Q1 2023 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Source: </a:t>
            </a:r>
            <a:r>
              <a:rPr lang="en-US" sz="800" i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Lightcast</a:t>
            </a:r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-Labor Insight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914064"/>
              </p:ext>
            </p:extLst>
          </p:nvPr>
        </p:nvGraphicFramePr>
        <p:xfrm>
          <a:off x="152400" y="210312"/>
          <a:ext cx="7026693" cy="29344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40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6888">
                <a:tc gridSpan="2">
                  <a:txBody>
                    <a:bodyPr/>
                    <a:lstStyle/>
                    <a:p>
                      <a:pPr marL="0" algn="l" defTabSz="966545" rtl="0" eaLnBrk="1" latinLnBrk="0" hangingPunct="1"/>
                      <a:r>
                        <a:rPr lang="en-US" sz="1200" b="1" kern="1200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Sales</a:t>
                      </a: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100" baseline="0" dirty="0">
                        <a:latin typeface="Garamond" pitchFamily="18" charset="0"/>
                      </a:endParaRPr>
                    </a:p>
                  </a:txBody>
                  <a:tcPr marL="97536" marR="97536" marT="48006" marB="4800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ts val="17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Business &amp; Financial</a:t>
                      </a:r>
                    </a:p>
                  </a:txBody>
                  <a:tcPr marL="97790" marR="97790" marT="48260" marB="482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0371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 representatives &amp; account executives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-R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etail sales associates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cashiers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-Retail store managers &amp; supervisors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-Insurance, financial services &amp; real estate sales agents</a:t>
                      </a:r>
                      <a:endParaRPr lang="en-US" sz="900" b="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-Demonstrators &amp; product promoters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OCCUPATIONS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7790" marR="97790" marT="48260" marB="4826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-Management &amp; Human Resources Specialists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-Financial Analysts, Accountants &amp; Auditors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-Market Research Analysts and Marketing Specialists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-Purchasing Agents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-Personal Financial Advisors</a:t>
                      </a:r>
                    </a:p>
                  </a:txBody>
                  <a:tcPr marL="97790" marR="97790" marT="48260" marB="482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0051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CREDENTIALS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-Insurance licenses (life &amp; health; accident; property &amp; casualty)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-Real estate license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-Financial licenses (see detail in business &amp; financial)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-Mortgage license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-Cash handling certification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CREDENTIALS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7790" marR="97790" marT="48260" marB="4826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-Certified public accountant (CPA)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-Securities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licenses (Series 7, 66, 65)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-Project management (PMP)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-Chartered property casualty underwriter</a:t>
                      </a:r>
                    </a:p>
                    <a:p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-Professional in human resources (PHR)</a:t>
                      </a:r>
                    </a:p>
                  </a:txBody>
                  <a:tcPr marL="97790" marR="97790" marT="48260" marB="482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-Sales &amp; store management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-Customer service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-Retail industry knowledge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-Scheduling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-Merchandising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9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SKILLS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7790" marR="97790" marT="48260" marB="4826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-Accounting &amp; budgeting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-Project management</a:t>
                      </a:r>
                    </a:p>
                    <a:p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-Financial analysis, financial statements &amp; reporting</a:t>
                      </a:r>
                    </a:p>
                    <a:p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-Business analysis &amp; business process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-Social media &amp; marketing</a:t>
                      </a:r>
                    </a:p>
                  </a:txBody>
                  <a:tcPr marL="97790" marR="97790" marT="48260" marB="482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464473"/>
              </p:ext>
            </p:extLst>
          </p:nvPr>
        </p:nvGraphicFramePr>
        <p:xfrm>
          <a:off x="144253" y="3167368"/>
          <a:ext cx="7026693" cy="30134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40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2400">
                <a:tc gridSpan="2">
                  <a:txBody>
                    <a:bodyPr/>
                    <a:lstStyle/>
                    <a:p>
                      <a:r>
                        <a:rPr lang="en-US" sz="1200" b="1" kern="1200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Office &amp; Admin</a:t>
                      </a: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A1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100" baseline="0" dirty="0">
                        <a:latin typeface="Garamond" pitchFamily="18" charset="0"/>
                      </a:endParaRPr>
                    </a:p>
                  </a:txBody>
                  <a:tcPr marL="97536" marR="97536" marT="48006" marB="4800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ts val="17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Transportation</a:t>
                      </a: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100" baseline="0" dirty="0">
                        <a:latin typeface="Garamond" pitchFamily="18" charset="0"/>
                      </a:endParaRPr>
                    </a:p>
                  </a:txBody>
                  <a:tcPr marL="97536" marR="97536" marT="48006" marB="4800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876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-Customer Service Representatives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-Secretaries and Administrative Assistants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-Bookkeeping, Accounting, and Auditing Clerks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-First-Line Supervisors of Office and Admin Support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-Office Clerks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6545" rtl="0" eaLnBrk="1" latinLnBrk="0" hangingPunct="1"/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-Truck Drivers (Heavy, Light and Delivery)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-Laborers, Packers and Packagers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-Driver/Sales Workers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-Industrial Truck and Tractor Operators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-Automotive Specialty Technicians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483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CREDENTIALS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Paralegal certification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-Insurance &amp; financial licenses (see detail in Sales &amp; Business &amp; Financial) 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-Project management certification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-Certified payroll professional (CPP)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-Certified protection professional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CREDENTIALS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66545" rtl="0" eaLnBrk="1" latinLnBrk="0" hangingPunct="1"/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-Commercial</a:t>
                      </a: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driver’s license (CDL) – Class A, B, C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-Automotive service excellence (ASE) certification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-Forklift operator certification</a:t>
                      </a:r>
                      <a:endParaRPr lang="en-US" sz="90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-Hazmat certification &amp; OSHA certification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-Diesel Mechanic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0898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-Customer service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Administrative support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-Data entry &amp; spreadsheets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-Accounting &amp; budgeting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-Project management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SKILLS</a:t>
                      </a:r>
                      <a:endParaRPr lang="en-US" sz="8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-Repair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-Forklift operation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-Customer service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-Driving &amp; lifting ability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-Scheduling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1" t="18159" r="11707" b="18158"/>
          <a:stretch/>
        </p:blipFill>
        <p:spPr>
          <a:xfrm>
            <a:off x="5638800" y="9059830"/>
            <a:ext cx="1436370" cy="46517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498752"/>
              </p:ext>
            </p:extLst>
          </p:nvPr>
        </p:nvGraphicFramePr>
        <p:xfrm>
          <a:off x="136107" y="6245780"/>
          <a:ext cx="7026693" cy="27966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40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064">
                <a:tc gridSpan="2"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ts val="17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Food</a:t>
                      </a: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100" baseline="0" dirty="0">
                        <a:latin typeface="Garamond" pitchFamily="18" charset="0"/>
                      </a:endParaRPr>
                    </a:p>
                  </a:txBody>
                  <a:tcPr marL="97536" marR="97536" marT="48006" marB="4800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ts val="17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Arial" panose="020B0604020202020204" pitchFamily="34" charset="0"/>
                        </a:rPr>
                        <a:t>Manufacturing &amp; Installation/Repair</a:t>
                      </a: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100" dirty="0">
                        <a:latin typeface="Garamond" pitchFamily="18" charset="0"/>
                      </a:endParaRPr>
                    </a:p>
                  </a:txBody>
                  <a:tcPr marL="97536" marR="97536" marT="48006" marB="4800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936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-Waiters and Waitresses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-Cooks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-Supervisors of Food Preparation and Serving Workers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-Hosts and Hostesses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-Dishwashers</a:t>
                      </a:r>
                    </a:p>
                  </a:txBody>
                  <a:tcPr marL="97790" marR="97790" marT="48260" marB="482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US" sz="800" i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6545" rtl="0" eaLnBrk="1" latinLnBrk="0" hangingPunct="1"/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-Production Workers and Machinists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-Installation, Maintenance, and Repair Workers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-Heating and Air Conditioning Mechanics and Installers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-First-Line Supervisors of Mechanics and Workers 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-Inspectors, Testers, Sorters, Samplers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CREDENTIALS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66545" rtl="0" eaLnBrk="1" latinLnBrk="0" hangingPunct="1"/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-Food handler/ServSafe/food sanitation certification</a:t>
                      </a:r>
                    </a:p>
                    <a:p>
                      <a:pPr marL="0" algn="l" defTabSz="966545" rtl="0" eaLnBrk="1" latinLnBrk="0" hangingPunct="1"/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-Alcohol service certification (TIPS, BASSET)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-First Aid/CPR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-Certified Sous Chef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-Cash handling certification</a:t>
                      </a:r>
                    </a:p>
                  </a:txBody>
                  <a:tcPr marL="97790" marR="97790" marT="48260" marB="482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CREDENTIALS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-EPA CFC/HCFC Certification 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-Welding certification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-OSHA Certification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-Certified in Production and Inventory Management (CPIM)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280"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SKILLS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-Cleaning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-Customer service </a:t>
                      </a:r>
                    </a:p>
                    <a:p>
                      <a:pPr marL="0" marR="0" lvl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-Cooking; food prep; food safety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-Scheduling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-Bartending</a:t>
                      </a:r>
                    </a:p>
                  </a:txBody>
                  <a:tcPr marL="97790" marR="97790" marT="48260" marB="4826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8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SKILLS</a:t>
                      </a:r>
                    </a:p>
                  </a:txBody>
                  <a:tcPr marL="97536" marR="97536" marT="48006" marB="48006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-Maintenance, repair, quality control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-HVAC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-Hand</a:t>
                      </a: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tools</a:t>
                      </a: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-Plumbing</a:t>
                      </a: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665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-Welding</a:t>
                      </a:r>
                    </a:p>
                  </a:txBody>
                  <a:tcPr marL="97536" marR="97536" marT="48006" marB="4800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154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004C77"/>
      </a:dk2>
      <a:lt2>
        <a:srgbClr val="EEECE1"/>
      </a:lt2>
      <a:accent1>
        <a:srgbClr val="4EA1B4"/>
      </a:accent1>
      <a:accent2>
        <a:srgbClr val="468E3A"/>
      </a:accent2>
      <a:accent3>
        <a:srgbClr val="B7B7B9"/>
      </a:accent3>
      <a:accent4>
        <a:srgbClr val="B8D9E1"/>
      </a:accent4>
      <a:accent5>
        <a:srgbClr val="AEDBA6"/>
      </a:accent5>
      <a:accent6>
        <a:srgbClr val="4D4D4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01bbe44-1c69-4a4f-afa2-68ec6b28a309">
      <UserInfo>
        <DisplayName>Susan Massel</DisplayName>
        <AccountId>691</AccountId>
        <AccountType/>
      </UserInfo>
      <UserInfo>
        <DisplayName>Marisa Lewis</DisplayName>
        <AccountId>46</AccountId>
        <AccountType/>
      </UserInfo>
      <UserInfo>
        <DisplayName>Jesus Ramirez</DisplayName>
        <AccountId>102</AccountId>
        <AccountType/>
      </UserInfo>
    </SharedWithUsers>
    <_ip_UnifiedCompliancePolicyUIAction xmlns="http://schemas.microsoft.com/sharepoint/v3" xsi:nil="true"/>
    <_ip_UnifiedCompliancePolicyProperties xmlns="http://schemas.microsoft.com/sharepoint/v3" xsi:nil="true"/>
    <TaxCatchAll xmlns="c1904a61-392d-401b-becb-e4ef24331a98" xsi:nil="true"/>
    <lcf76f155ced4ddcb4097134ff3c332f xmlns="7003dd1d-889d-4d53-b2a7-bb622b28f9b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AF703C26D8434DA02C26C2CCE5940B" ma:contentTypeVersion="17" ma:contentTypeDescription="Create a new document." ma:contentTypeScope="" ma:versionID="21e4a620ee4fea302e3c4cbec3b81aab">
  <xsd:schema xmlns:xsd="http://www.w3.org/2001/XMLSchema" xmlns:xs="http://www.w3.org/2001/XMLSchema" xmlns:p="http://schemas.microsoft.com/office/2006/metadata/properties" xmlns:ns1="http://schemas.microsoft.com/sharepoint/v3" xmlns:ns2="7003dd1d-889d-4d53-b2a7-bb622b28f9ba" xmlns:ns3="601bbe44-1c69-4a4f-afa2-68ec6b28a309" xmlns:ns4="c1904a61-392d-401b-becb-e4ef24331a98" targetNamespace="http://schemas.microsoft.com/office/2006/metadata/properties" ma:root="true" ma:fieldsID="a9a85fae6c7c357bc06c93c152faabcb" ns1:_="" ns2:_="" ns3:_="" ns4:_="">
    <xsd:import namespace="http://schemas.microsoft.com/sharepoint/v3"/>
    <xsd:import namespace="7003dd1d-889d-4d53-b2a7-bb622b28f9ba"/>
    <xsd:import namespace="601bbe44-1c69-4a4f-afa2-68ec6b28a309"/>
    <xsd:import namespace="c1904a61-392d-401b-becb-e4ef24331a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03dd1d-889d-4d53-b2a7-bb622b28f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7ef023a-4bf5-42c4-af3a-72b9b1ec1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1bbe44-1c69-4a4f-afa2-68ec6b28a30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904a61-392d-401b-becb-e4ef24331a98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e6b43edd-291d-42b2-b7f4-ed09c54ab3a4}" ma:internalName="TaxCatchAll" ma:showField="CatchAllData" ma:web="c1904a61-392d-401b-becb-e4ef24331a9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5B4699-C259-4EC8-96EF-DD804623AD3C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601bbe44-1c69-4a4f-afa2-68ec6b28a309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c1904a61-392d-401b-becb-e4ef24331a98"/>
    <ds:schemaRef ds:uri="http://schemas.microsoft.com/office/infopath/2007/PartnerControls"/>
    <ds:schemaRef ds:uri="7003dd1d-889d-4d53-b2a7-bb622b28f9b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C062442-65FA-4A7B-B9C5-5E3051315A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8BA88-540C-41E8-9800-1DDF5276E3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003dd1d-889d-4d53-b2a7-bb622b28f9ba"/>
    <ds:schemaRef ds:uri="601bbe44-1c69-4a4f-afa2-68ec6b28a309"/>
    <ds:schemaRef ds:uri="c1904a61-392d-401b-becb-e4ef24331a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141799</TotalTime>
  <Words>1040</Words>
  <Application>Microsoft Office PowerPoint</Application>
  <PresentationFormat>Custom</PresentationFormat>
  <Paragraphs>219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Cook County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Marisa Lewis</dc:creator>
  <cp:lastModifiedBy>Jasmine Williams</cp:lastModifiedBy>
  <cp:revision>461</cp:revision>
  <cp:lastPrinted>2023-05-08T19:42:24Z</cp:lastPrinted>
  <dcterms:created xsi:type="dcterms:W3CDTF">2013-07-26T20:54:26Z</dcterms:created>
  <dcterms:modified xsi:type="dcterms:W3CDTF">2023-05-23T22:28:10Z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0x0101002DAF703C26D8434DA02C26C2CCE5940B</vt:lpwstr>
  </property>
  <property fmtid="{D5CDD505-2E9C-101B-9397-08002B2CF9AE}" pid="3" name="Order">
    <vt:r8>423200</vt:r8>
  </property>
  <property fmtid="{D5CDD505-2E9C-101B-9397-08002B2CF9AE}" pid="4" name="MediaServiceImageTags">
    <vt:lpwstr/>
  </property>
</Properties>
</file>