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315200" cy="9601200"/>
  <p:notesSz cx="6934200" cy="9220200"/>
  <p:defaultTextStyle>
    <a:defPPr>
      <a:defRPr lang="en-US"/>
    </a:defPPr>
    <a:lvl1pPr marL="0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272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545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816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088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360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633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2905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177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A1B4"/>
    <a:srgbClr val="004C77"/>
    <a:srgbClr val="A6BFF8"/>
    <a:srgbClr val="91B1F7"/>
    <a:srgbClr val="AFB83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80" autoAdjust="0"/>
    <p:restoredTop sz="94660"/>
  </p:normalViewPr>
  <p:slideViewPr>
    <p:cSldViewPr>
      <p:cViewPr>
        <p:scale>
          <a:sx n="100" d="100"/>
          <a:sy n="100" d="100"/>
        </p:scale>
        <p:origin x="-582" y="216"/>
      </p:cViewPr>
      <p:guideLst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1072B-4C9C-41D9-B76C-54A1492059AA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9475" y="692150"/>
            <a:ext cx="263525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19D0C-56A5-44A8-BB98-25D3AC256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6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8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2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0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39" y="513399"/>
            <a:ext cx="1234441" cy="109213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1" y="513399"/>
            <a:ext cx="3581401" cy="109213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1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3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2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5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8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0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3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6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29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1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1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2" y="2987041"/>
            <a:ext cx="2407920" cy="844772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2" y="2987041"/>
            <a:ext cx="2407920" cy="844772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1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2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272" indent="0">
              <a:buNone/>
              <a:defRPr sz="2100" b="1"/>
            </a:lvl2pPr>
            <a:lvl3pPr marL="966545" indent="0">
              <a:buNone/>
              <a:defRPr sz="1900" b="1"/>
            </a:lvl3pPr>
            <a:lvl4pPr marL="1449816" indent="0">
              <a:buNone/>
              <a:defRPr sz="1700" b="1"/>
            </a:lvl4pPr>
            <a:lvl5pPr marL="1933088" indent="0">
              <a:buNone/>
              <a:defRPr sz="1700" b="1"/>
            </a:lvl5pPr>
            <a:lvl6pPr marL="2416360" indent="0">
              <a:buNone/>
              <a:defRPr sz="1700" b="1"/>
            </a:lvl6pPr>
            <a:lvl7pPr marL="2899633" indent="0">
              <a:buNone/>
              <a:defRPr sz="1700" b="1"/>
            </a:lvl7pPr>
            <a:lvl8pPr marL="3382905" indent="0">
              <a:buNone/>
              <a:defRPr sz="1700" b="1"/>
            </a:lvl8pPr>
            <a:lvl9pPr marL="38661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2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2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272" indent="0">
              <a:buNone/>
              <a:defRPr sz="2100" b="1"/>
            </a:lvl2pPr>
            <a:lvl3pPr marL="966545" indent="0">
              <a:buNone/>
              <a:defRPr sz="1900" b="1"/>
            </a:lvl3pPr>
            <a:lvl4pPr marL="1449816" indent="0">
              <a:buNone/>
              <a:defRPr sz="1700" b="1"/>
            </a:lvl4pPr>
            <a:lvl5pPr marL="1933088" indent="0">
              <a:buNone/>
              <a:defRPr sz="1700" b="1"/>
            </a:lvl5pPr>
            <a:lvl6pPr marL="2416360" indent="0">
              <a:buNone/>
              <a:defRPr sz="1700" b="1"/>
            </a:lvl6pPr>
            <a:lvl7pPr marL="2899633" indent="0">
              <a:buNone/>
              <a:defRPr sz="1700" b="1"/>
            </a:lvl7pPr>
            <a:lvl8pPr marL="3382905" indent="0">
              <a:buNone/>
              <a:defRPr sz="1700" b="1"/>
            </a:lvl8pPr>
            <a:lvl9pPr marL="38661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2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0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8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8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1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272" indent="0">
              <a:buNone/>
              <a:defRPr sz="1300"/>
            </a:lvl2pPr>
            <a:lvl3pPr marL="966545" indent="0">
              <a:buNone/>
              <a:defRPr sz="1100"/>
            </a:lvl3pPr>
            <a:lvl4pPr marL="1449816" indent="0">
              <a:buNone/>
              <a:defRPr sz="1000"/>
            </a:lvl4pPr>
            <a:lvl5pPr marL="1933088" indent="0">
              <a:buNone/>
              <a:defRPr sz="1000"/>
            </a:lvl5pPr>
            <a:lvl6pPr marL="2416360" indent="0">
              <a:buNone/>
              <a:defRPr sz="1000"/>
            </a:lvl6pPr>
            <a:lvl7pPr marL="2899633" indent="0">
              <a:buNone/>
              <a:defRPr sz="1000"/>
            </a:lvl7pPr>
            <a:lvl8pPr marL="3382905" indent="0">
              <a:buNone/>
              <a:defRPr sz="1000"/>
            </a:lvl8pPr>
            <a:lvl9pPr marL="38661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1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272" indent="0">
              <a:buNone/>
              <a:defRPr sz="3000"/>
            </a:lvl2pPr>
            <a:lvl3pPr marL="966545" indent="0">
              <a:buNone/>
              <a:defRPr sz="2500"/>
            </a:lvl3pPr>
            <a:lvl4pPr marL="1449816" indent="0">
              <a:buNone/>
              <a:defRPr sz="2100"/>
            </a:lvl4pPr>
            <a:lvl5pPr marL="1933088" indent="0">
              <a:buNone/>
              <a:defRPr sz="2100"/>
            </a:lvl5pPr>
            <a:lvl6pPr marL="2416360" indent="0">
              <a:buNone/>
              <a:defRPr sz="2100"/>
            </a:lvl6pPr>
            <a:lvl7pPr marL="2899633" indent="0">
              <a:buNone/>
              <a:defRPr sz="2100"/>
            </a:lvl7pPr>
            <a:lvl8pPr marL="3382905" indent="0">
              <a:buNone/>
              <a:defRPr sz="2100"/>
            </a:lvl8pPr>
            <a:lvl9pPr marL="3866177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5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272" indent="0">
              <a:buNone/>
              <a:defRPr sz="1300"/>
            </a:lvl2pPr>
            <a:lvl3pPr marL="966545" indent="0">
              <a:buNone/>
              <a:defRPr sz="1100"/>
            </a:lvl3pPr>
            <a:lvl4pPr marL="1449816" indent="0">
              <a:buNone/>
              <a:defRPr sz="1000"/>
            </a:lvl4pPr>
            <a:lvl5pPr marL="1933088" indent="0">
              <a:buNone/>
              <a:defRPr sz="1000"/>
            </a:lvl5pPr>
            <a:lvl6pPr marL="2416360" indent="0">
              <a:buNone/>
              <a:defRPr sz="1000"/>
            </a:lvl6pPr>
            <a:lvl7pPr marL="2899633" indent="0">
              <a:buNone/>
              <a:defRPr sz="1000"/>
            </a:lvl7pPr>
            <a:lvl8pPr marL="3382905" indent="0">
              <a:buNone/>
              <a:defRPr sz="1000"/>
            </a:lvl8pPr>
            <a:lvl9pPr marL="38661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58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54" tIns="48327" rIns="96654" bIns="4832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3"/>
            <a:ext cx="6583680" cy="6336348"/>
          </a:xfrm>
          <a:prstGeom prst="rect">
            <a:avLst/>
          </a:prstGeom>
        </p:spPr>
        <p:txBody>
          <a:bodyPr vert="horz" lIns="96654" tIns="48327" rIns="96654" bIns="483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54" tIns="48327" rIns="96654" bIns="4832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26D6-9D6E-44D9-B77A-2E612DAE3792}" type="datetimeFigureOut">
              <a:rPr lang="en-US" smtClean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54" tIns="48327" rIns="96654" bIns="4832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54" tIns="48327" rIns="96654" bIns="4832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26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545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54" indent="-362454" algn="l" defTabSz="96654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17" indent="-302045" algn="l" defTabSz="966545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181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452" indent="-241636" algn="l" defTabSz="96654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724" indent="-241636" algn="l" defTabSz="96654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7997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269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541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7812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272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545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816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088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360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633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2905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177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074850"/>
              </p:ext>
            </p:extLst>
          </p:nvPr>
        </p:nvGraphicFramePr>
        <p:xfrm>
          <a:off x="149796" y="1600200"/>
          <a:ext cx="3050604" cy="4549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0604"/>
              </a:tblGrid>
              <a:tr h="533400">
                <a:tc>
                  <a:txBody>
                    <a:bodyPr/>
                    <a:lstStyle/>
                    <a:p>
                      <a:pPr marL="0" marR="0" indent="0" algn="ct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cap="none" baseline="0" dirty="0" smtClean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150,072 JOB POSTINGS </a:t>
                      </a:r>
                    </a:p>
                    <a:p>
                      <a:pPr marL="0" marR="0" indent="0" algn="ct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(grouped by occupation)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5756">
                <a:tc>
                  <a:txBody>
                    <a:bodyPr/>
                    <a:lstStyle/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733800" y="5833646"/>
            <a:ext cx="3429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report analyzes online job postings, not job openings. Jobs and employers who do not advertise online are underrepresented here. 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9220200"/>
            <a:ext cx="761999" cy="197615"/>
          </a:xfrm>
          <a:prstGeom prst="rect">
            <a:avLst/>
          </a:prstGeom>
          <a:noFill/>
        </p:spPr>
        <p:txBody>
          <a:bodyPr wrap="square" lIns="89025" tIns="44512" rIns="89025" bIns="44512" rtlCol="0">
            <a:spAutoFit/>
          </a:bodyPr>
          <a:lstStyle/>
          <a:p>
            <a:pPr algn="r"/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1 of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668" y="5943600"/>
            <a:ext cx="34458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Management occupations span the other occupational groups.  </a:t>
            </a:r>
            <a:endParaRPr lang="en-US" sz="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90709"/>
            <a:ext cx="6934200" cy="838201"/>
          </a:xfrm>
          <a:prstGeom prst="rect">
            <a:avLst/>
          </a:prstGeom>
          <a:solidFill>
            <a:srgbClr val="004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0" b="1" dirty="0" smtClean="0">
              <a:latin typeface="Century Gothic" panose="020B0502020202020204" pitchFamily="34" charset="0"/>
              <a:ea typeface="SimSun-ExtB" panose="02010609060101010101" pitchFamily="49" charset="-122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0020" y="1189316"/>
            <a:ext cx="6934200" cy="281344"/>
          </a:xfrm>
          <a:prstGeom prst="rect">
            <a:avLst/>
          </a:prstGeom>
          <a:solidFill>
            <a:srgbClr val="4E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447800" y="759578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  <a:ea typeface="SimSun-ExtB" panose="02010609060101010101" pitchFamily="49" charset="-122"/>
              </a:rPr>
              <a:t>A Summary of Cook County Online Job </a:t>
            </a:r>
            <a:r>
              <a:rPr lang="en-US" sz="1600" dirty="0" smtClean="0">
                <a:solidFill>
                  <a:schemeClr val="bg1"/>
                </a:solidFill>
                <a:latin typeface="Century Gothic" panose="020B0502020202020204" pitchFamily="34" charset="0"/>
                <a:ea typeface="SimSun-ExtB" panose="02010609060101010101" pitchFamily="49" charset="-122"/>
              </a:rPr>
              <a:t>Postings</a:t>
            </a: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ea typeface="SimSun-ExtB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1600" y="21451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  <a:ea typeface="SimSun-ExtB" panose="02010609060101010101" pitchFamily="49" charset="-122"/>
              </a:rPr>
              <a:t>WHERE ARE THE JOBS</a:t>
            </a:r>
            <a:r>
              <a:rPr lang="en-US" sz="40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SimSun-ExtB" panose="02010609060101010101" pitchFamily="49" charset="-122"/>
              </a:rPr>
              <a:t>?</a:t>
            </a:r>
            <a:endParaRPr lang="en-US" sz="4000" b="1" dirty="0">
              <a:solidFill>
                <a:schemeClr val="bg1"/>
              </a:solidFill>
              <a:latin typeface="Century Gothic" panose="020B0502020202020204" pitchFamily="34" charset="0"/>
              <a:ea typeface="SimSun-ExtB" panose="02010609060101010101" pitchFamily="49" charset="-122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338629"/>
              </p:ext>
            </p:extLst>
          </p:nvPr>
        </p:nvGraphicFramePr>
        <p:xfrm>
          <a:off x="3474592" y="1600200"/>
          <a:ext cx="3764408" cy="391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3763"/>
                <a:gridCol w="2270645"/>
              </a:tblGrid>
              <a:tr h="533400">
                <a:tc gridSpan="2">
                  <a:txBody>
                    <a:bodyPr/>
                    <a:lstStyle/>
                    <a:p>
                      <a:pPr marL="0" marR="0" indent="0" algn="ct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TOP 25 EMPLOYERS TO POST JOBS </a:t>
                      </a:r>
                    </a:p>
                    <a:p>
                      <a:pPr marL="0" marR="0" indent="0" algn="ct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(grouped by industry)</a:t>
                      </a:r>
                      <a:endParaRPr lang="en-US" sz="1050" b="1" kern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rgbClr val="00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944888">
                <a:tc>
                  <a:txBody>
                    <a:bodyPr/>
                    <a:lstStyle/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BUSINESS &amp;</a:t>
                      </a:r>
                      <a:r>
                        <a:rPr lang="en-US" sz="900" b="1" kern="1200" baseline="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FINANCIAL</a:t>
                      </a:r>
                    </a:p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FOOD SERVICE &amp;</a:t>
                      </a:r>
                      <a:r>
                        <a:rPr lang="en-US" sz="900" b="1" kern="1200" baseline="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HOSPITALITY</a:t>
                      </a:r>
                    </a:p>
                    <a:p>
                      <a:pPr algn="r"/>
                      <a:endParaRPr lang="en-US" sz="900" b="1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en-US" sz="900" b="1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HEALTHCARE</a:t>
                      </a:r>
                    </a:p>
                    <a:p>
                      <a:pPr algn="r"/>
                      <a:endParaRPr lang="en-US" sz="900" b="1" baseline="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INSURANCE</a:t>
                      </a: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RETAIL</a:t>
                      </a: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TECHNOLOGY &amp; ENGINEERING</a:t>
                      </a: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TRANSPORTATION</a:t>
                      </a: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UNIVERSITIES</a:t>
                      </a:r>
                      <a:r>
                        <a:rPr lang="en-US" sz="900" b="1" kern="1200" baseline="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b="1" kern="12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Deloitte;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JP Morgan Chase Company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Accenture; Bank of America;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Northern Trust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Marriott; Aramark; Hilton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Amita Health; Advocate Health Care;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NorthShore University HealthSystem; Ingalls Memorial Hospital; Tenet Health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Anthem Blue Cross; Allstate; UnitedHealth Group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Sears; Best Buy; Macy's; Whole Foods;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Jewel-Osco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Northrop Grumman; Yelp; Motorola Inc.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United Air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Lines; </a:t>
                      </a:r>
                      <a:r>
                        <a:rPr lang="en-US" sz="9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Postmates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Wiseway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University of Chicago; Northwestern University; University of Illinois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(includes affiliated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hospitals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152400" y="1246466"/>
            <a:ext cx="6934200" cy="167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Q U A R T E R  </a:t>
            </a:r>
            <a:r>
              <a:rPr lang="en-US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  </a:t>
            </a:r>
            <a:r>
              <a:rPr lang="en-US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 </a:t>
            </a:r>
            <a:r>
              <a:rPr lang="en-US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J U L  –  S E P ) </a:t>
            </a:r>
            <a:r>
              <a:rPr lang="en-US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 2 0 1 </a:t>
            </a:r>
            <a:r>
              <a:rPr lang="en-US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7 </a:t>
            </a:r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52400" y="76200"/>
            <a:ext cx="6934200" cy="152400"/>
          </a:xfrm>
          <a:prstGeom prst="rect">
            <a:avLst/>
          </a:prstGeom>
          <a:solidFill>
            <a:srgbClr val="4E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000"/>
                    </a14:imgEffect>
                    <a14:imgEffect>
                      <a14:saturation sat="10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3350"/>
            <a:ext cx="1243217" cy="1238250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93345" y="9262646"/>
            <a:ext cx="631698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For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more 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information or to request a customized report,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please 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contact The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Chicago Cook Workforce Partnership at (312) 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603-0200.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56391"/>
              </p:ext>
            </p:extLst>
          </p:nvPr>
        </p:nvGraphicFramePr>
        <p:xfrm>
          <a:off x="136107" y="6155135"/>
          <a:ext cx="7026693" cy="3211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0"/>
                <a:gridCol w="228600"/>
                <a:gridCol w="304800"/>
                <a:gridCol w="3140493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IT</a:t>
                      </a: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 smtClean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Healthcare</a:t>
                      </a:r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23845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66545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-Software developers, applications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-Computer systems engineers/architects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-Web developers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-Computer systems analysts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-IT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project managers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OCCUPATIONS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-Nurses and nurse practitioners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-Nursing assistants (incl. CNA, LPN, PCT, medical asst.)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-Speech language pathologists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-Medical records and health IT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-Physicians and surgeons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239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  <a:endParaRPr lang="en-US" sz="8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-Certified info. systems security professional; systems auditor; security manager (CISSP/CISA/CISM)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-Project management certification (PMP)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-Cisco certified network professional;  associate; internetwork expert (CCNP/CCNA/CCIE)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-Global Information Assurance Certification (GIAC) or SANS 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CREDENTIALS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-RN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/critical care RN/n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urse practitioner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-Certified nursing assistant/medical assistant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home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health aide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-American Registry of Radiologic Technologists (ARRT)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-Emergency medical technician (EMT)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-Pharmacy Technician Certification Board (PTCB)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1727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</a:t>
                      </a:r>
                      <a:endParaRPr lang="en-US" sz="8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-Programming skills (SQL, JAVA, JavaScript, Python, C#, Git, XML, HTML5)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-Operating systems (LINUX, UNIX)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-Database skills (Oracle, SQL Server)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-Software frameworks (.NET, Scrum)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SKILLS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-Patient care, treatment planning &amp; therapy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-Cardiopulmonary resuscitation (CPR)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-Patient/family education &amp; discharge planning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-Scheduling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-Supervisory skills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8" t="10287" r="26178" b="10287"/>
          <a:stretch/>
        </p:blipFill>
        <p:spPr bwMode="auto">
          <a:xfrm>
            <a:off x="619606" y="2220645"/>
            <a:ext cx="2067514" cy="3265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228600" y="52357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Arts,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Entertainment,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Architecture &amp; Engineering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Personal Care &amp;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76400" y="52578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Community &amp; Social Services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Life, Physical &amp; Social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Building &amp; Grounds 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Protective Service</a:t>
            </a: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9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531853"/>
              </p:ext>
            </p:extLst>
          </p:nvPr>
        </p:nvGraphicFramePr>
        <p:xfrm>
          <a:off x="136107" y="6400800"/>
          <a:ext cx="7026693" cy="2932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0"/>
                <a:gridCol w="228600"/>
                <a:gridCol w="304800"/>
                <a:gridCol w="3140493"/>
              </a:tblGrid>
              <a:tr h="258064"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Manufacturing, Maintenance &amp; Repair</a:t>
                      </a: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 smtClean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Food</a:t>
                      </a: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 smtClean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84936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-Maintenance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 repair workers &amp; supervisors (general, telecommunications equipment, HVAC)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-Inspectors, testers, sorters &amp; machinists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-Diesel engine specialists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-HVAC mechanics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 installers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-Automotive specialty technicians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-Combined food prep &amp; serving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workers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-Food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supervisors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-Cooks and chefs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-Waiters and waitresses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-Dishwashers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  <a:endParaRPr lang="en-US" sz="8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-Automotive certs. (Automotive service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excellence/ASE; 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certified lube technician)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-EPA 608 or CFC Type 2 for HVAC technicians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-Airframe and power plant certification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-Welding certification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-Biomedical equipment technician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CREDENTIALS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-SERVSAFE/food service sanitation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-Food service certification (e.g. FMP)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-Alcohol service certification (TIPS, BASSET)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-Certified dietary manager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-Cooking certification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1280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</a:t>
                      </a:r>
                      <a:endParaRPr lang="en-US" sz="8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-Inspection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-Repair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-HVAC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-Plumbing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-Welding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</a:t>
                      </a:r>
                      <a:endParaRPr lang="en-US" sz="800" b="1" i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-Cleaning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-Cooking &amp; food prep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-Customer service 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-Scheduling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-Food safety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46"/>
          <p:cNvSpPr txBox="1">
            <a:spLocks noChangeArrowheads="1"/>
          </p:cNvSpPr>
          <p:nvPr/>
        </p:nvSpPr>
        <p:spPr bwMode="auto">
          <a:xfrm>
            <a:off x="1" y="9334500"/>
            <a:ext cx="47244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6654" tIns="48327" rIns="96654" bIns="48327" anchor="t" anchorCtr="0" upright="1">
            <a:noAutofit/>
          </a:bodyPr>
          <a:lstStyle/>
          <a:p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Where </a:t>
            </a:r>
            <a:r>
              <a:rPr lang="en-US" sz="8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are the Jobs in Cook County </a:t>
            </a: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Q3 2017 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Source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Burning Glass Technologies Labor </a:t>
            </a:r>
            <a:r>
              <a:rPr lang="en-US" sz="8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Insight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161726"/>
              </p:ext>
            </p:extLst>
          </p:nvPr>
        </p:nvGraphicFramePr>
        <p:xfrm>
          <a:off x="152400" y="210312"/>
          <a:ext cx="7026693" cy="29551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0"/>
                <a:gridCol w="228600"/>
                <a:gridCol w="304800"/>
                <a:gridCol w="3140493"/>
              </a:tblGrid>
              <a:tr h="246888">
                <a:tc gridSpan="2"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Sales</a:t>
                      </a:r>
                      <a:endParaRPr lang="en-US" sz="1200" b="1" kern="1200" baseline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 smtClean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Business &amp; Financial</a:t>
                      </a:r>
                    </a:p>
                  </a:txBody>
                  <a:tcPr marL="97790" marR="97790" marT="48260" marB="482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40371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representatives 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-Retail salespersons, cashiers 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-Retail supervisors </a:t>
                      </a: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-Sales agents (financial services, insurance, real estate, advertising)</a:t>
                      </a: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-Demonstrators &amp; product promoters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OCCUPATIONS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-Accountants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-Management analysts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-HR specialists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-Market research analysts &amp; marketing specialists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-Financial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analysts &amp; auditors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0051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  <a:endParaRPr lang="en-US" sz="8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-Real estate certification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-Insurance licenses (life &amp; health; accident; property &amp; casualty)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-Financial licenses (see detail in business &amp; financial)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CREDENTIALS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-Certified public accountant (CPA)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-Securities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licenses (Series 6, Series 7, Series 63)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-Certified financial planner/Chartered financial analyst</a:t>
                      </a: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-Professional in human resources (PHR)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-Six Sigma certification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</a:t>
                      </a:r>
                      <a:endParaRPr lang="en-US" sz="8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-Sales, sales management &amp; store management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-Customer service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-Business development &amp; account management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-Merchandising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-Scheduling &amp; budgeting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SKILLS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-Microsoft Office</a:t>
                      </a: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-Accounting</a:t>
                      </a: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-Budgeting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-Project management</a:t>
                      </a:r>
                    </a:p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-Financial analysis, financial statements &amp; reporting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959815"/>
              </p:ext>
            </p:extLst>
          </p:nvPr>
        </p:nvGraphicFramePr>
        <p:xfrm>
          <a:off x="144253" y="3334512"/>
          <a:ext cx="7026693" cy="3034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0"/>
                <a:gridCol w="228600"/>
                <a:gridCol w="304800"/>
                <a:gridCol w="3140493"/>
              </a:tblGrid>
              <a:tr h="152400">
                <a:tc gridSpan="2">
                  <a:txBody>
                    <a:bodyPr/>
                    <a:lstStyle/>
                    <a:p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Office &amp; Admin</a:t>
                      </a:r>
                      <a:endParaRPr lang="en-US" sz="1200" b="1" kern="1200" baseline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 smtClean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Transportation</a:t>
                      </a:r>
                      <a:endParaRPr lang="en-US" sz="1200" b="1" kern="1200" baseline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dirty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12876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-Customer service representatives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-Secretaries &amp; administrative assistants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-Bookkeeping, accounting &amp; auditing clerks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-Supervisors of administrative support workers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-Paralegals &amp;</a:t>
                      </a: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legal assistants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-Truck drivers (tractor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trailer and delivery)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-Laborers &amp; freight/stock movers or supervisors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-Automotive service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attendants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-Forklift operators, packers, packagers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-Flight attendants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8483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  <a:endParaRPr 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-Paralegal certification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-Certified</a:t>
                      </a: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Public Accountant (CPA)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-Certified payroll professional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-Social work license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-IT Infrastructure Library (ITIL)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  <a:endParaRPr lang="en-US" sz="8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-Commercial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driver’s license (CDL) – Class A, B, C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-Automotive service excellence (ASE) certification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-Forklift operator certification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-Air brake certification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0898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</a:t>
                      </a:r>
                      <a:endParaRPr lang="en-US" sz="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-Customer service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-Microsoft Office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Administrative support (filing,</a:t>
                      </a: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scheduling,</a:t>
                      </a: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office mgmt.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-Data entry &amp; spreadsheets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-Accounting, billing, payroll</a:t>
                      </a: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&amp;</a:t>
                      </a:r>
                      <a:r>
                        <a:rPr lang="en-US" sz="9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invoice</a:t>
                      </a:r>
                      <a:r>
                        <a:rPr lang="en-US" sz="9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processing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</a:t>
                      </a:r>
                      <a:endParaRPr lang="en-US" sz="8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-Forklift operation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-Inspection &amp; repair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-Customer service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-Packaging &amp; labeling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-Auto repair &amp; vehicle maintenance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308" y="9175623"/>
            <a:ext cx="2021491" cy="42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15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004C77"/>
      </a:dk2>
      <a:lt2>
        <a:srgbClr val="EEECE1"/>
      </a:lt2>
      <a:accent1>
        <a:srgbClr val="4EA1B4"/>
      </a:accent1>
      <a:accent2>
        <a:srgbClr val="468E3A"/>
      </a:accent2>
      <a:accent3>
        <a:srgbClr val="B7B7B9"/>
      </a:accent3>
      <a:accent4>
        <a:srgbClr val="B8D9E1"/>
      </a:accent4>
      <a:accent5>
        <a:srgbClr val="AEDBA6"/>
      </a:accent5>
      <a:accent6>
        <a:srgbClr val="4D4D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103022</TotalTime>
  <Words>974</Words>
  <Application>Microsoft Office PowerPoint</Application>
  <PresentationFormat>Custom</PresentationFormat>
  <Paragraphs>209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Cook County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Marisa Lewis</dc:creator>
  <cp:lastModifiedBy>Marisa Lewis </cp:lastModifiedBy>
  <cp:revision>327</cp:revision>
  <cp:lastPrinted>2014-11-10T19:23:42Z</cp:lastPrinted>
  <dcterms:created xsi:type="dcterms:W3CDTF">2013-07-26T20:54:26Z</dcterms:created>
  <dcterms:modified xsi:type="dcterms:W3CDTF">2017-10-23T14:37:21Z</dcterms:modified>
</cp:coreProperties>
</file>