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15200" cy="9601200"/>
  <p:notesSz cx="6934200" cy="9220200"/>
  <p:defaultTextStyle>
    <a:defPPr>
      <a:defRPr lang="en-US"/>
    </a:defPPr>
    <a:lvl1pPr marL="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272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54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816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088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36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633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290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177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1B4"/>
    <a:srgbClr val="004C77"/>
    <a:srgbClr val="A6BFF8"/>
    <a:srgbClr val="91B1F7"/>
    <a:srgbClr val="AFB8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80" autoAdjust="0"/>
    <p:restoredTop sz="94660"/>
  </p:normalViewPr>
  <p:slideViewPr>
    <p:cSldViewPr>
      <p:cViewPr>
        <p:scale>
          <a:sx n="125" d="100"/>
          <a:sy n="125" d="100"/>
        </p:scale>
        <p:origin x="-2790" y="-72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072B-4C9C-41D9-B76C-54A1492059AA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692150"/>
            <a:ext cx="263525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19D0C-56A5-44A8-BB98-25D3AC256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6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8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1" y="513399"/>
            <a:ext cx="358140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2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5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0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1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1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2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2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2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2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0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272" indent="0">
              <a:buNone/>
              <a:defRPr sz="3000"/>
            </a:lvl2pPr>
            <a:lvl3pPr marL="966545" indent="0">
              <a:buNone/>
              <a:defRPr sz="2500"/>
            </a:lvl3pPr>
            <a:lvl4pPr marL="1449816" indent="0">
              <a:buNone/>
              <a:defRPr sz="2100"/>
            </a:lvl4pPr>
            <a:lvl5pPr marL="1933088" indent="0">
              <a:buNone/>
              <a:defRPr sz="2100"/>
            </a:lvl5pPr>
            <a:lvl6pPr marL="2416360" indent="0">
              <a:buNone/>
              <a:defRPr sz="2100"/>
            </a:lvl6pPr>
            <a:lvl7pPr marL="2899633" indent="0">
              <a:buNone/>
              <a:defRPr sz="2100"/>
            </a:lvl7pPr>
            <a:lvl8pPr marL="3382905" indent="0">
              <a:buNone/>
              <a:defRPr sz="2100"/>
            </a:lvl8pPr>
            <a:lvl9pPr marL="3866177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54" tIns="48327" rIns="96654" bIns="483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3"/>
            <a:ext cx="6583680" cy="6336348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26D6-9D6E-44D9-B77A-2E612DAE3792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6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545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54" indent="-362454" algn="l" defTabSz="96654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17" indent="-302045" algn="l" defTabSz="96654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18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452" indent="-241636" algn="l" defTabSz="96654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724" indent="-241636" algn="l" defTabSz="96654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997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269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54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812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72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4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816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88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6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633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90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177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6" t="10536" r="29086" b="9091"/>
          <a:stretch/>
        </p:blipFill>
        <p:spPr bwMode="auto">
          <a:xfrm>
            <a:off x="572441" y="2209799"/>
            <a:ext cx="2094559" cy="335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26935"/>
              </p:ext>
            </p:extLst>
          </p:nvPr>
        </p:nvGraphicFramePr>
        <p:xfrm>
          <a:off x="149796" y="1600200"/>
          <a:ext cx="3050604" cy="4549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604"/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150,072 </a:t>
                      </a:r>
                      <a:r>
                        <a:rPr lang="en-US" sz="1600" b="1" kern="1200" cap="none" baseline="0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JOB POSTINGS </a:t>
                      </a:r>
                    </a:p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(grouped by occupation)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5756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733800" y="5833646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report analyzes online job postings, not job openings. Jobs and employers who do not advertise online are underrepresented here. 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9220200"/>
            <a:ext cx="761999" cy="197615"/>
          </a:xfrm>
          <a:prstGeom prst="rect">
            <a:avLst/>
          </a:prstGeom>
          <a:noFill/>
        </p:spPr>
        <p:txBody>
          <a:bodyPr wrap="square" lIns="89025" tIns="44512" rIns="89025" bIns="44512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 of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668" y="5943600"/>
            <a:ext cx="3445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Management occupations span the other occupational groups.  </a:t>
            </a:r>
            <a:endParaRPr lang="en-US" sz="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90709"/>
            <a:ext cx="6934200" cy="838201"/>
          </a:xfrm>
          <a:prstGeom prst="rect">
            <a:avLst/>
          </a:prstGeom>
          <a:solidFill>
            <a:srgbClr val="00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 smtClean="0"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" y="1189316"/>
            <a:ext cx="6934200" cy="281344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759578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A Summary of Cook County Online Job </a:t>
            </a:r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Postings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21451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WHERE ARE THE JOBS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?</a:t>
            </a:r>
            <a:endParaRPr lang="en-US" sz="4000" b="1" dirty="0">
              <a:solidFill>
                <a:schemeClr val="bg1"/>
              </a:solidFill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67469"/>
              </p:ext>
            </p:extLst>
          </p:nvPr>
        </p:nvGraphicFramePr>
        <p:xfrm>
          <a:off x="3474592" y="1600200"/>
          <a:ext cx="3764408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763"/>
                <a:gridCol w="2270645"/>
              </a:tblGrid>
              <a:tr h="533400">
                <a:tc gridSpan="2"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TOP 25 EMPLOYERS TO POST JOBS </a:t>
                      </a:r>
                    </a:p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(grouped by industry)</a:t>
                      </a:r>
                      <a:endParaRPr lang="en-US" sz="105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944888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FINANCIAL</a:t>
                      </a: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FOOD </a:t>
                      </a: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SERVICE &amp; HOSPITALITY</a:t>
                      </a:r>
                    </a:p>
                    <a:p>
                      <a:pPr algn="r"/>
                      <a:endParaRPr lang="en-US" sz="900" b="1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900" b="1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</a:p>
                    <a:p>
                      <a:pPr algn="r"/>
                      <a:endParaRPr lang="en-US" sz="900" b="1" baseline="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INSURANCE</a:t>
                      </a: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RETAIL</a:t>
                      </a: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UNIVERSITIES</a:t>
                      </a:r>
                      <a:r>
                        <a:rPr lang="en-US" sz="900" b="1" kern="12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Accenture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Deloitte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JP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Morgan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Chase, Northern Trust, Bank of America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Aramark,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Marriott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NorthShore University Health System (incl. Advocate), Presence Health, Rush University Medical Center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United Health,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Allstate, Anthem Blue Cross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Macys, Sears, Jewel-Osco, CVS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Oracle,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Forsythe,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Technosoft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Transervice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Logistics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Barr-Nunn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University of Illinois,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niversity of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Chicago, Northwestern University,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(includes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hospitals)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28600" y="5235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Entertainment,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Architecture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Personal Care &amp;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76400" y="5257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Protective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Community &amp; Social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Grounds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Life, Physical &amp; Social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" y="1246466"/>
            <a:ext cx="6934200" cy="16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 U A R T E R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P R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–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 U N )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 2 0 1 6 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2400" y="76200"/>
            <a:ext cx="6934200" cy="152400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000"/>
                    </a14:imgEffect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3350"/>
            <a:ext cx="1243217" cy="123825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93345" y="9262646"/>
            <a:ext cx="63169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more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information or to request a customized report,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please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contact The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Chicago Cook Workforce Partnership at (312)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603-0200.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58558"/>
              </p:ext>
            </p:extLst>
          </p:nvPr>
        </p:nvGraphicFramePr>
        <p:xfrm>
          <a:off x="136107" y="6155135"/>
          <a:ext cx="7026693" cy="3185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en-US" sz="1200" b="1" baseline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Sales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1239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developers, applications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 managers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-Web developers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analysts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engineers/architects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OCCUPATIONS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representatives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-Retail salespersons, cashiers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-Retail supervisors 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-Sales agents (financial services, insurance, real estate, advertising)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-Demonstrators &amp; product promoters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239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info. systems security professional; systems auditor; security manager (CISSP/CISA/CISM)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-Project management certification (PMP)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-Cisco certified network professional;  associate; internetwork expert (CCNP/CCNA/CCIE)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-Global Information Assurance Certification (GIAC) or SANS 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CREDENTIALS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-Real estate certification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-Financial licenses (see detail in business &amp; financial)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-Insurance licenses (life &amp; health; property &amp; casualty)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-Mortgage license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service excellence (ASE) certification (auto parts sales jobs)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727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-Programming skills (SQL, JAVA, JavaScript, C#, C++, Python, jQuery, XML)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-Operating systems (Linux, UNIX)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-Database skills (Oracle, SQL Server)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frameworks (.NET)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-Sales, sales management &amp; store management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-Business development &amp; account management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-Merchandising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9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09238"/>
              </p:ext>
            </p:extLst>
          </p:nvPr>
        </p:nvGraphicFramePr>
        <p:xfrm>
          <a:off x="136107" y="6400800"/>
          <a:ext cx="7026693" cy="291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258064"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Food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Manufacturing, Maintenance &amp; Repair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493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-Combined food prep &amp; serving workers, incl. fast food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-Food service supervisors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-Cooks and chefs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-Waiters and waitresses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-Dishwashers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-Maintenance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repair workers &amp; supervisors (general, telecommunications equipment, HVAC)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-Diesel engine specialists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-Production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supervisors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-Inspectors, testers, sorters &amp; machinists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specialty technicians &amp; master mechanics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-SERVSAFE/food service sanitation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-Food service certification (e.g. FMP)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-Alcohol service certification (TIPS, BASSET)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-Cook, sous chef, or executive chef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service manager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certs. (Automotive service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excellence (ASE); ICAR collision repair; certified lube technician)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-EPA 608 certification for HVAC technicians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-Airframe and power plant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-Professional engineer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 certification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128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-Cleaning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-Cooking &amp; food prep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-Food safety &amp; inspection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-Maintenance, inspection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&amp; repair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-Mathematics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-HVAC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-Plumbing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1" y="9334500"/>
            <a:ext cx="4724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6654" tIns="48327" rIns="96654" bIns="48327" anchor="t" anchorCtr="0" upright="1">
            <a:noAutofit/>
          </a:bodyPr>
          <a:lstStyle/>
          <a:p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Where </a:t>
            </a:r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are the Jobs in Cook County </a:t>
            </a: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Q2 2016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Source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Burning Glass Technologies Labor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Insight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83798"/>
              </p:ext>
            </p:extLst>
          </p:nvPr>
        </p:nvGraphicFramePr>
        <p:xfrm>
          <a:off x="152400" y="210312"/>
          <a:ext cx="7026693" cy="29339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246888">
                <a:tc gridSpan="2"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Office &amp; Administrative </a:t>
                      </a:r>
                      <a:endParaRPr lang="en-US" sz="1200" b="1" kern="12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Healthcare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037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 representatives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-Secretaries &amp; administrative assistants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-Bookkeeping, accounting &amp; auditing clerks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-Supervisors of administrative support workers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-General office clerks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OCCUPATIONS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-Nurses and nurse practitioners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-Nursing assistants (incl. CNA, PCT, medical asst.)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-Medical records and health IT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-Physical therapists/occupational therapists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-Speech language pathologists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005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-Paralegal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-Certified payroll professional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-Certified public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accountant (CPA)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-Administrative support certification</a:t>
                      </a:r>
                      <a:endParaRPr lang="en-US" sz="900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CREDENTIALS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-RN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/critical care RN/n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urse practitioner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-First Aid/CPR/Cardiac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life support (CLS)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nursing assistant/medical assistant/phlebotomy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technician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-Registered health information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technician/administrator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-Emergency medical technician (EMT)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Administrative support (filing,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scheduling,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office mgmt.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-Accounting, billing, payroll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invoice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processing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-Data entry &amp; spreadsheets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-Budgeting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-Patient care, therapy &amp; rehabilitation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-Treatment planning &amp; discharge planning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-Supervisory skills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-Patient/family education &amp; instruction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0680"/>
              </p:ext>
            </p:extLst>
          </p:nvPr>
        </p:nvGraphicFramePr>
        <p:xfrm>
          <a:off x="144253" y="3334512"/>
          <a:ext cx="7026693" cy="304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152400">
                <a:tc gridSpan="2">
                  <a:txBody>
                    <a:bodyPr/>
                    <a:lstStyle/>
                    <a:p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Business &amp; Financial</a:t>
                      </a:r>
                      <a:endParaRPr lang="en-US" sz="1200" b="1" kern="12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Transportation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287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-Accountants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-Management analysts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-HR specialists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-Market research analysts &amp; marketing specialists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analysts &amp; auditors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-Truck drivers (tractor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trailer and delivery)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-Laborers &amp; freight/stock movers or supervisors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service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attendants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operators, packers, packagers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-Flight attendants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-Parking lot attendants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483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public accountant (CPA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Securities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licenses (Series 6, Series 7, Series 63)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in human resources (PHR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financial planner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fraud examiner (CFE)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-Commercial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driver’s license (CDL) – Class A, B, C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service excellence (ASE)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operator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-Air brake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certification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0898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-Budgeting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-Project management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 analysis, financial statements &amp; reporting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-Customer service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-Inspection &amp; repair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-Mathematics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-Cleaning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-Driving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-Vehicle maintenance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309" y="9023223"/>
            <a:ext cx="2021491" cy="4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004C77"/>
      </a:dk2>
      <a:lt2>
        <a:srgbClr val="EEECE1"/>
      </a:lt2>
      <a:accent1>
        <a:srgbClr val="4EA1B4"/>
      </a:accent1>
      <a:accent2>
        <a:srgbClr val="468E3A"/>
      </a:accent2>
      <a:accent3>
        <a:srgbClr val="B7B7B9"/>
      </a:accent3>
      <a:accent4>
        <a:srgbClr val="B8D9E1"/>
      </a:accent4>
      <a:accent5>
        <a:srgbClr val="AEDBA6"/>
      </a:accent5>
      <a:accent6>
        <a:srgbClr val="4D4D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102747</TotalTime>
  <Words>968</Words>
  <Application>Microsoft Office PowerPoint</Application>
  <PresentationFormat>Custom</PresentationFormat>
  <Paragraphs>212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Cook County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 Lewis</dc:creator>
  <cp:lastModifiedBy>Marisa Lewis </cp:lastModifiedBy>
  <cp:revision>304</cp:revision>
  <cp:lastPrinted>2014-11-10T19:23:42Z</cp:lastPrinted>
  <dcterms:created xsi:type="dcterms:W3CDTF">2013-07-26T20:54:26Z</dcterms:created>
  <dcterms:modified xsi:type="dcterms:W3CDTF">2016-07-13T21:40:00Z</dcterms:modified>
</cp:coreProperties>
</file>